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412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Objects="1">
      <p:cViewPr varScale="1">
        <p:scale>
          <a:sx n="100" d="100"/>
          <a:sy n="100" d="100"/>
        </p:scale>
        <p:origin x="48" y="624"/>
      </p:cViewPr>
      <p:guideLst>
        <p:guide orient="horz" pos="2157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presProps" Target="presProps.xml"  /><Relationship Id="rId17" Type="http://schemas.openxmlformats.org/officeDocument/2006/relationships/viewProps" Target="viewProps.xml"  /><Relationship Id="rId18" Type="http://schemas.openxmlformats.org/officeDocument/2006/relationships/theme" Target="theme/theme1.xml"  /><Relationship Id="rId19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2025-06-11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3959239"/>
            <a:ext cx="10363199" cy="1470025"/>
          </a:xfrm>
        </p:spPr>
        <p:txBody>
          <a:bodyPr/>
          <a:lstStyle>
            <a:lvl1pPr algn="l">
              <a:defRPr sz="54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14399" y="5470527"/>
            <a:ext cx="10377714" cy="54293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A572FC9A-F08A-40D2-A553-C964E737DACF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09599" y="2632092"/>
            <a:ext cx="10972799" cy="1154098"/>
          </a:xfrm>
        </p:spPr>
        <p:txBody>
          <a:bodyPr/>
          <a:lstStyle>
            <a:lvl1pPr algn="ctr">
              <a:defRPr sz="54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B69A4AFF-EEC0-4395-BBA4-418651BA32BC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23991" y="1285860"/>
            <a:ext cx="9258287" cy="863498"/>
          </a:xfrm>
        </p:spPr>
        <p:txBody>
          <a:bodyPr/>
          <a:lstStyle>
            <a:lvl1pPr>
              <a:defRPr sz="44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4"/>
          </p:nvPr>
        </p:nvSpPr>
        <p:spPr>
          <a:xfrm>
            <a:off x="1098282" y="2357438"/>
            <a:ext cx="7583999" cy="3128400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</a:p>
          <a:p>
            <a:pPr lvl="0">
              <a:defRPr lang="ko-KR" altLang="en-US"/>
            </a:pPr>
            <a:r>
              <a:rPr lang="ko-KR" altLang="en-US"/>
              <a:t>둘째 목차</a:t>
            </a:r>
          </a:p>
          <a:p>
            <a:pPr lvl="0">
              <a:defRPr lang="ko-KR" altLang="en-US"/>
            </a:pPr>
            <a:r>
              <a:rPr lang="ko-KR" altLang="en-US"/>
              <a:t>셋째 목차</a:t>
            </a:r>
          </a:p>
          <a:p>
            <a:pPr lvl="0">
              <a:defRPr lang="ko-KR" altLang="en-US"/>
            </a:pPr>
            <a:r>
              <a:rPr lang="ko-KR" altLang="en-US"/>
              <a:t>넷째 목차</a:t>
            </a:r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C7A7E38C-89A5-47DE-ADB5-CE73DE4FAD75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525023" y="274638"/>
            <a:ext cx="2057375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629671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709772C0-CC7C-4112-8CC7-54EF9E00CBD9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E75AFC5B-087B-44FE-989E-1596680C7163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9742031-F2F4-4E94-B5F8-210DA61C629A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9" cy="1362075"/>
          </a:xfrm>
        </p:spPr>
        <p:txBody>
          <a:bodyPr anchor="t"/>
          <a:lstStyle>
            <a:lvl1pPr algn="r">
              <a:defRPr sz="5400" b="0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3853543"/>
            <a:ext cx="10363199" cy="553357"/>
          </a:xfrm>
        </p:spPr>
        <p:txBody>
          <a:bodyPr anchor="b"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56039415-73A3-48E6-9B63-B10990BA1D50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9" cy="86349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3"/>
          </p:nvPr>
        </p:nvSpPr>
        <p:spPr>
          <a:xfrm>
            <a:off x="609599" y="1285875"/>
            <a:ext cx="5384799" cy="492918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1" name="내용 개체 틀 10"/>
          <p:cNvSpPr>
            <a:spLocks noGrp="1"/>
          </p:cNvSpPr>
          <p:nvPr>
            <p:ph sz="quarter" idx="14"/>
          </p:nvPr>
        </p:nvSpPr>
        <p:spPr>
          <a:xfrm>
            <a:off x="6197599" y="1285875"/>
            <a:ext cx="5384799" cy="492918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385CBBDB-DD8F-472D-BEFC-C44A4FE5D39A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9D0E901A-5BCE-44B8-B860-454417D09A18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608037" y="1643063"/>
            <a:ext cx="10972799" cy="4525200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>
              <a:defRPr lang="ko-KR" altLang="en-US"/>
            </a:pPr>
            <a:fld id="{F55EB35E-DFE6-4780-9AEC-CE8E9FFE6699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9" cy="86349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11" name="내용 개체 틀 10"/>
          <p:cNvSpPr>
            <a:spLocks noGrp="1"/>
          </p:cNvSpPr>
          <p:nvPr>
            <p:ph sz="quarter" idx="13"/>
          </p:nvPr>
        </p:nvSpPr>
        <p:spPr>
          <a:xfrm>
            <a:off x="609599" y="1285860"/>
            <a:ext cx="5341257" cy="2398259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4"/>
          </p:nvPr>
        </p:nvSpPr>
        <p:spPr>
          <a:xfrm>
            <a:off x="6241142" y="1285860"/>
            <a:ext cx="5341257" cy="2398259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8" name="내용 개체 틀 17"/>
          <p:cNvSpPr>
            <a:spLocks noGrp="1"/>
          </p:cNvSpPr>
          <p:nvPr>
            <p:ph sz="quarter" idx="15"/>
          </p:nvPr>
        </p:nvSpPr>
        <p:spPr>
          <a:xfrm>
            <a:off x="609599" y="3829734"/>
            <a:ext cx="5341257" cy="2398259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9" name="내용 개체 틀 18"/>
          <p:cNvSpPr>
            <a:spLocks noGrp="1"/>
          </p:cNvSpPr>
          <p:nvPr>
            <p:ph sz="quarter" idx="16"/>
          </p:nvPr>
        </p:nvSpPr>
        <p:spPr>
          <a:xfrm>
            <a:off x="6241142" y="3829734"/>
            <a:ext cx="5341257" cy="2398259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>
              <a:defRPr lang="ko-KR" altLang="en-US"/>
            </a:pPr>
            <a:fld id="{3A9AF94D-3D9E-4B98-9B14-7443FDEB0C88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199" cy="566738"/>
          </a:xfrm>
        </p:spPr>
        <p:txBody>
          <a:bodyPr anchor="b"/>
          <a:lstStyle>
            <a:lvl1pPr algn="l">
              <a:defRPr sz="2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2389717" y="612775"/>
            <a:ext cx="7315199" cy="4114800"/>
          </a:xfrm>
        </p:spPr>
        <p:txBody>
          <a:bodyPr/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199" cy="80486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7D2A8C51-5F59-4292-8134-3DE1FFFD33BB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동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9" cy="8634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264596"/>
            <a:ext cx="10972799" cy="4861567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marL="0" algn="l" defTabSz="914400" rtl="0" eaLnBrk="1" latinLnBrk="1" hangingPunct="1">
              <a:defRPr lang="ko-KR" alt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 lang="ko-KR" altLang="en-US"/>
            </a:pPr>
            <a:fld id="{7C5EE21D-1348-4462-AB7D-141570684188}" type="datetime1">
              <a:rPr lang="ko-KR" altLang="en-US"/>
              <a:pPr>
                <a:defRPr lang="ko-KR" altLang="en-US"/>
              </a:pPr>
              <a:t>2025-06-11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  <p:sldLayoutId id="2147484106" r:id="rId12"/>
  </p:sldLayoutIdLst>
  <p:transition/>
  <p:hf sldNum="0" hdr="0" ftr="0" dt="0"/>
  <p:txStyles>
    <p:titleStyle>
      <a:lvl1pPr algn="l" defTabSz="914400" rtl="0" eaLnBrk="1" latinLnBrk="1" hangingPunct="1">
        <a:spcBef>
          <a:spcPct val="0"/>
        </a:spcBef>
        <a:buNone/>
        <a:defRPr lang="ko-KR" altLang="en-US" sz="3600" kern="1200" dirty="0">
          <a:solidFill>
            <a:schemeClr val="bg2">
              <a:lumMod val="40000"/>
              <a:lumOff val="60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1" hangingPunct="1">
        <a:spcBef>
          <a:spcPct val="20000"/>
        </a:spcBef>
        <a:buClr>
          <a:schemeClr val="accent2"/>
        </a:buClr>
        <a:buSzPct val="70000"/>
        <a:buFont typeface="Wingdings"/>
        <a:buChar char="l"/>
        <a:defRPr lang="ko-KR" altLang="en-US" sz="2400" kern="120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Font typeface="Arial"/>
        <a:buChar char="–"/>
        <a:defRPr lang="ko-KR" altLang="en-US" sz="20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2"/>
        </a:buClr>
        <a:buFont typeface="Arial"/>
        <a:buChar char="•"/>
        <a:defRPr lang="ko-KR" alt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2"/>
        </a:buClr>
        <a:buFont typeface="Arial"/>
        <a:buChar char="–"/>
        <a:defRPr lang="ko-KR" altLang="en-US" sz="16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2"/>
        </a:buClr>
        <a:buFont typeface="Arial"/>
        <a:buChar char="»"/>
        <a:defRPr lang="ko-KR" altLang="en-US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416175" indent="-260350" algn="l" defTabSz="914400" rtl="0" eaLnBrk="1" latinLnBrk="1" hangingPunct="1">
        <a:spcBef>
          <a:spcPct val="20000"/>
        </a:spcBef>
        <a:buClr>
          <a:schemeClr val="accent2"/>
        </a:buClr>
        <a:buFont typeface="Tahoma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776538" indent="-261938" algn="l" defTabSz="914400" rtl="0" eaLnBrk="1" latinLnBrk="1" hangingPunct="1">
        <a:spcBef>
          <a:spcPct val="20000"/>
        </a:spcBef>
        <a:buClr>
          <a:schemeClr val="accent2"/>
        </a:buClr>
        <a:buFont typeface="Tahoma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135313" indent="-261938" algn="l" defTabSz="914400" rtl="0" eaLnBrk="1" latinLnBrk="1" hangingPunct="1">
        <a:spcBef>
          <a:spcPct val="20000"/>
        </a:spcBef>
        <a:buClr>
          <a:schemeClr val="accent2"/>
        </a:buClr>
        <a:buFont typeface="Tahoma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494088" indent="-260350" algn="l" defTabSz="914400" rtl="0" eaLnBrk="1" latinLnBrk="1" hangingPunct="1">
        <a:spcBef>
          <a:spcPct val="20000"/>
        </a:spcBef>
        <a:buClr>
          <a:schemeClr val="accent2"/>
        </a:buClr>
        <a:buFont typeface="Tahoma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4.xml"  /><Relationship Id="rId3" Type="http://schemas.openxmlformats.org/officeDocument/2006/relationships/image" Target="../media/image1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2.png"  /><Relationship Id="rId3" Type="http://schemas.openxmlformats.org/officeDocument/2006/relationships/image" Target="../media/image16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7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Relationship Id="rId4" Type="http://schemas.openxmlformats.org/officeDocument/2006/relationships/image" Target="../media/image4.png"  /><Relationship Id="rId5" Type="http://schemas.openxmlformats.org/officeDocument/2006/relationships/image" Target="../media/image5.png"  /><Relationship Id="rId6" Type="http://schemas.openxmlformats.org/officeDocument/2006/relationships/image" Target="../media/image6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Relationship Id="rId4" Type="http://schemas.openxmlformats.org/officeDocument/2006/relationships/image" Target="../media/image9.png"  /><Relationship Id="rId5" Type="http://schemas.openxmlformats.org/officeDocument/2006/relationships/image" Target="../media/image10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.xml"  /><Relationship Id="rId3" Type="http://schemas.openxmlformats.org/officeDocument/2006/relationships/image" Target="../media/image13.png"  /><Relationship Id="rId4" Type="http://schemas.openxmlformats.org/officeDocument/2006/relationships/image" Target="../media/image14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b="1"/>
              <a:t>3</a:t>
            </a:r>
            <a:r>
              <a:rPr lang="ko-KR" altLang="en-US"/>
              <a:t>조 </a:t>
            </a:r>
            <a:r>
              <a:rPr lang="en-US" altLang="ko-KR" b="1"/>
              <a:t>6301</a:t>
            </a:r>
            <a:endParaRPr lang="en-US" altLang="ko-KR" b="1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김유신</a:t>
            </a:r>
            <a:r>
              <a:rPr lang="en-US" altLang="ko-KR"/>
              <a:t>,</a:t>
            </a:r>
            <a:r>
              <a:rPr lang="ko-KR" altLang="en-US"/>
              <a:t> 임태형</a:t>
            </a:r>
            <a:r>
              <a:rPr lang="en-US" altLang="ko-KR"/>
              <a:t>,</a:t>
            </a:r>
            <a:r>
              <a:rPr lang="ko-KR" altLang="en-US"/>
              <a:t> 이재원</a:t>
            </a:r>
            <a:r>
              <a:rPr lang="en-US" altLang="ko-KR"/>
              <a:t>,</a:t>
            </a:r>
            <a:r>
              <a:rPr lang="ko-KR" altLang="en-US"/>
              <a:t> 곽영민</a:t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간단한 </a:t>
            </a:r>
            <a:r>
              <a:rPr lang="en-US" altLang="ko-KR"/>
              <a:t>UI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06762" y="1484757"/>
            <a:ext cx="9978476" cy="4626816"/>
          </a:xfrm>
          <a:prstGeom prst="rect">
            <a:avLst/>
          </a:prstGeom>
        </p:spPr>
      </p:pic>
      <p:cxnSp>
        <p:nvCxnSpPr>
          <p:cNvPr id="6" name="직선 화살표 연결선 5"/>
          <p:cNvCxnSpPr/>
          <p:nvPr/>
        </p:nvCxnSpPr>
        <p:spPr>
          <a:xfrm rot="10800000" flipV="1">
            <a:off x="2351532" y="1268730"/>
            <a:ext cx="936117" cy="36004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431667" y="1052703"/>
            <a:ext cx="1224153" cy="364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1P</a:t>
            </a:r>
            <a:r>
              <a:rPr lang="ko-KR" altLang="en-US"/>
              <a:t> 체력바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599" y="2708910"/>
            <a:ext cx="1224153" cy="36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2P</a:t>
            </a:r>
            <a:r>
              <a:rPr lang="ko-KR" altLang="en-US"/>
              <a:t> 체력바</a:t>
            </a:r>
          </a:p>
        </p:txBody>
      </p:sp>
      <p:cxnSp>
        <p:nvCxnSpPr>
          <p:cNvPr id="9" name="직선 화살표 연결선 8"/>
          <p:cNvCxnSpPr/>
          <p:nvPr/>
        </p:nvCxnSpPr>
        <p:spPr>
          <a:xfrm rot="5400000" flipH="1" flipV="1">
            <a:off x="1135761" y="2276856"/>
            <a:ext cx="783717" cy="22440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stCxn id="11" idx="2"/>
          </p:cNvCxnSpPr>
          <p:nvPr/>
        </p:nvCxnSpPr>
        <p:spPr>
          <a:xfrm>
            <a:off x="7752205" y="1417320"/>
            <a:ext cx="1440182" cy="6743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600063" y="1052703"/>
            <a:ext cx="2304289" cy="364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현재 진행중인 목표</a:t>
            </a:r>
          </a:p>
        </p:txBody>
      </p:sp>
      <p:cxnSp>
        <p:nvCxnSpPr>
          <p:cNvPr id="12" name="직선 화살표 연결선 11"/>
          <p:cNvCxnSpPr/>
          <p:nvPr/>
        </p:nvCxnSpPr>
        <p:spPr>
          <a:xfrm rot="10800000">
            <a:off x="10208894" y="5301225"/>
            <a:ext cx="927737" cy="2880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128504" y="5589270"/>
            <a:ext cx="2304289" cy="366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미니맵</a:t>
            </a:r>
          </a:p>
        </p:txBody>
      </p:sp>
      <p:cxnSp>
        <p:nvCxnSpPr>
          <p:cNvPr id="14" name="직선 화살표 연결선 13"/>
          <p:cNvCxnSpPr/>
          <p:nvPr/>
        </p:nvCxnSpPr>
        <p:spPr>
          <a:xfrm rot="10800000" flipV="1">
            <a:off x="6456044" y="4077079"/>
            <a:ext cx="927737" cy="57607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320152" y="3712463"/>
            <a:ext cx="2448308" cy="362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상호작용이 가능한 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Firebase</a:t>
            </a:r>
            <a:r>
              <a:rPr lang="ko-KR" altLang="en-US"/>
              <a:t>로 구현한 기능 소개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09599" y="1340739"/>
            <a:ext cx="4667901" cy="1581370"/>
          </a:xfrm>
          <a:prstGeom prst="rect">
            <a:avLst/>
          </a:prstGeom>
        </p:spPr>
      </p:pic>
      <p:sp>
        <p:nvSpPr>
          <p:cNvPr id="3" name="내용 개체 틀 9">
            <a:extLst>
              <a:ext uri="{FF2B5EF4-FFF2-40B4-BE49-F238E27FC236}">
                <a16:creationId xmlns:a16="http://schemas.microsoft.com/office/drawing/2014/main" id="{CF80297E-F894-771A-2CDC-F8D95395C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920" y="1599643"/>
            <a:ext cx="8222740" cy="4988027"/>
          </a:xfrm>
        </p:spPr>
        <p:txBody>
          <a:bodyPr vert="horz" lIns="91440" tIns="45720" rIns="91440" bIns="45720"/>
          <a:lstStyle/>
          <a:p>
            <a:pPr marL="457200" indent="-457200">
              <a:buAutoNum type="arabicPeriod"/>
              <a:defRPr/>
            </a:pPr>
            <a:r>
              <a:rPr lang="ko-KR" altLang="en-US" dirty="0"/>
              <a:t>회원가입 및 로그인</a:t>
            </a:r>
            <a:endParaRPr lang="en-US" altLang="ko-KR" dirty="0"/>
          </a:p>
          <a:p>
            <a:pPr marL="457200" indent="-457200">
              <a:buAutoNum type="arabicPeriod"/>
              <a:defRPr/>
            </a:pPr>
            <a:endParaRPr lang="ko-KR" altLang="en-US" dirty="0"/>
          </a:p>
          <a:p>
            <a:pPr marL="0" indent="0">
              <a:buNone/>
              <a:defRPr/>
            </a:pPr>
            <a:r>
              <a:rPr lang="en-US" altLang="ko-KR" dirty="0"/>
              <a:t>2.</a:t>
            </a:r>
            <a:r>
              <a:rPr lang="ko-KR" altLang="en-US" dirty="0"/>
              <a:t> 회원 삭제 및 정지 등의 관리</a:t>
            </a:r>
            <a:endParaRPr lang="en-US" altLang="ko-KR" dirty="0"/>
          </a:p>
          <a:p>
            <a:pPr marL="0" indent="0">
              <a:buNone/>
              <a:defRPr/>
            </a:pPr>
            <a:endParaRPr lang="en-US" altLang="ko-KR" dirty="0"/>
          </a:p>
          <a:p>
            <a:pPr marL="0" indent="0">
              <a:buNone/>
              <a:defRPr/>
            </a:pPr>
            <a:r>
              <a:rPr lang="en-US" altLang="ko-KR" dirty="0"/>
              <a:t>3.</a:t>
            </a:r>
            <a:r>
              <a:rPr lang="ko-KR" altLang="en-US" dirty="0"/>
              <a:t> 비밀번호 재설정</a:t>
            </a:r>
            <a:endParaRPr lang="en-US" altLang="ko-KR" dirty="0"/>
          </a:p>
          <a:p>
            <a:pPr marL="0" indent="0">
              <a:buNone/>
              <a:defRPr/>
            </a:pPr>
            <a:endParaRPr lang="ko-KR" altLang="en-US" dirty="0"/>
          </a:p>
          <a:p>
            <a:pPr marL="0" indent="0">
              <a:buNone/>
              <a:defRPr/>
            </a:pPr>
            <a:r>
              <a:rPr lang="en-US" altLang="ko-KR" dirty="0"/>
              <a:t>4.</a:t>
            </a:r>
            <a:r>
              <a:rPr lang="ko-KR" altLang="en-US" dirty="0"/>
              <a:t> 회원 로그 및 대시보드</a:t>
            </a:r>
            <a:endParaRPr lang="en-US" altLang="ko-KR" dirty="0"/>
          </a:p>
          <a:p>
            <a:pPr marL="0" indent="0">
              <a:buNone/>
              <a:defRPr/>
            </a:pPr>
            <a:endParaRPr lang="ko-KR" altLang="en-US" dirty="0"/>
          </a:p>
        </p:txBody>
      </p:sp>
      <p:pic>
        <p:nvPicPr>
          <p:cNvPr id="9" name="그림 8" descr="텍스트, 스크린샷, 소프트웨어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0174FD0-5813-AD3C-6B39-53765FF03C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88" y="3429000"/>
            <a:ext cx="5144422" cy="2740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시연영상 링크</a:t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395787" y="1728787"/>
            <a:ext cx="3400425" cy="34004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QnA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프로젝트 개요</a:t>
            </a:r>
          </a:p>
          <a:p>
            <a:pPr>
              <a:defRPr/>
            </a:pPr>
            <a:r>
              <a:rPr lang="ko-KR" altLang="en-US"/>
              <a:t>기능 및 코드</a:t>
            </a:r>
          </a:p>
          <a:p>
            <a:pPr>
              <a:defRPr/>
            </a:pPr>
            <a:r>
              <a:rPr lang="ko-KR" altLang="en-US"/>
              <a:t>시연영상</a:t>
            </a:r>
            <a:endParaRPr lang="en-US" altLang="ko-KR"/>
          </a:p>
          <a:p>
            <a:pPr>
              <a:defRPr/>
            </a:pPr>
            <a:r>
              <a:rPr lang="en-US" altLang="ko-KR"/>
              <a:t>Q&amp;A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프로젝트 개요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9252" y="1970627"/>
            <a:ext cx="5976747" cy="732104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187973" y="1970627"/>
            <a:ext cx="5884774" cy="291674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19253" y="3861054"/>
            <a:ext cx="5580202" cy="623838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19253" y="2924937"/>
            <a:ext cx="5013386" cy="691097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19253" y="4797171"/>
            <a:ext cx="5335114" cy="7687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2</a:t>
            </a:r>
            <a:r>
              <a:rPr lang="ko-KR" altLang="en-US"/>
              <a:t>인 </a:t>
            </a:r>
            <a:r>
              <a:rPr lang="en-US" altLang="ko-KR"/>
              <a:t>“</a:t>
            </a:r>
            <a:r>
              <a:rPr lang="ko-KR" altLang="en-US"/>
              <a:t>협동게임</a:t>
            </a:r>
            <a:r>
              <a:rPr lang="en-US" altLang="ko-KR"/>
              <a:t>”</a:t>
            </a:r>
            <a:r>
              <a:rPr lang="ko-KR" altLang="en-US"/>
              <a:t>을 선정한 이유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07289" y="1687162"/>
            <a:ext cx="7056881" cy="58969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882567" y="2803093"/>
            <a:ext cx="5902144" cy="357827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9599" y="2970185"/>
            <a:ext cx="4769965" cy="291170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750391" y="274638"/>
            <a:ext cx="4034320" cy="23165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프로젝트의 기대효과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게임을 만들기 위한 회의를 통해 협동심과 커뮤니케이션 능력의 향상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Unity 및 네트워크 프로그래밍 실습을 통한 기술적 역량 향상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졸업작품 및 포트폴리오로 활용 가능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프로젝트 특징과 목표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2인 전용 협동 플레이: 혼자서는 클리어할 수 없고, 반드시 2명이 협력해야 진행 가능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서로 다른 역할: 플레이어마다 조작 방식이나 능력이 달라 협업의 재미를 부각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온라인 멀티플레이 지원: 원격에서도 함께 플레이 가능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단계별 퍼즐 및 미션 구성: 점점 난이도가 올라가는 협동 퍼즐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최종 목표는 결국 </a:t>
            </a:r>
            <a:r>
              <a:rPr lang="en-US" altLang="ko-KR"/>
              <a:t>“</a:t>
            </a:r>
            <a:r>
              <a:rPr lang="ko-KR" altLang="en-US"/>
              <a:t>재미</a:t>
            </a:r>
            <a:r>
              <a:rPr lang="en-US" altLang="ko-KR"/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사용한 툴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83361" y="2385867"/>
            <a:ext cx="4277322" cy="208626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540739" y="2638314"/>
            <a:ext cx="4667901" cy="15813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Unity</a:t>
            </a:r>
            <a:r>
              <a:rPr lang="ko-KR" altLang="en-US"/>
              <a:t>로 구현한 기능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09599" y="1138136"/>
            <a:ext cx="2581565" cy="1259160"/>
          </a:xfrm>
          <a:prstGeom prst="rect">
            <a:avLst/>
          </a:prstGeom>
        </p:spPr>
      </p:pic>
      <p:sp>
        <p:nvSpPr>
          <p:cNvPr id="10" name="내용 개체 틀 9"/>
          <p:cNvSpPr>
            <a:spLocks noGrp="1"/>
          </p:cNvSpPr>
          <p:nvPr>
            <p:ph idx="1"/>
          </p:nvPr>
        </p:nvSpPr>
        <p:spPr>
          <a:xfrm>
            <a:off x="3359658" y="1138136"/>
            <a:ext cx="8222740" cy="4988027"/>
          </a:xfrm>
        </p:spPr>
        <p:txBody>
          <a:bodyPr vert="horz" lIns="91440" tIns="45720" rIns="91440" bIns="45720"/>
          <a:lstStyle/>
          <a:p>
            <a:pPr marL="0" indent="0">
              <a:buNone/>
              <a:defRPr/>
            </a:pPr>
            <a:r>
              <a:rPr lang="en-US" altLang="ko-KR" dirty="0"/>
              <a:t>1.</a:t>
            </a:r>
            <a:r>
              <a:rPr lang="ko-KR" altLang="en-US" dirty="0"/>
              <a:t> 메인 화면 및 로그인</a:t>
            </a:r>
          </a:p>
          <a:p>
            <a:pPr marL="0" indent="0">
              <a:buNone/>
              <a:defRPr/>
            </a:pPr>
            <a:endParaRPr lang="ko-KR" altLang="en-US" dirty="0"/>
          </a:p>
          <a:p>
            <a:pPr marL="0" indent="0">
              <a:buNone/>
              <a:defRPr/>
            </a:pPr>
            <a:r>
              <a:rPr lang="en-US" altLang="ko-KR" dirty="0"/>
              <a:t>2.</a:t>
            </a:r>
            <a:r>
              <a:rPr lang="ko-KR" altLang="en-US" dirty="0"/>
              <a:t> 캐릭터의 조작</a:t>
            </a:r>
          </a:p>
          <a:p>
            <a:pPr marL="0" indent="0">
              <a:buNone/>
              <a:defRPr/>
            </a:pPr>
            <a:endParaRPr lang="ko-KR" altLang="en-US" dirty="0"/>
          </a:p>
          <a:p>
            <a:pPr marL="0" indent="0">
              <a:buNone/>
              <a:defRPr/>
            </a:pPr>
            <a:r>
              <a:rPr lang="en-US" altLang="ko-KR" dirty="0"/>
              <a:t>3.</a:t>
            </a:r>
            <a:r>
              <a:rPr lang="ko-KR" altLang="en-US" dirty="0"/>
              <a:t> 적대적 </a:t>
            </a:r>
            <a:r>
              <a:rPr lang="en-US" altLang="ko-KR" dirty="0"/>
              <a:t>NPC</a:t>
            </a:r>
            <a:r>
              <a:rPr lang="ko-KR" altLang="en-US" dirty="0"/>
              <a:t>의 움직임 및 상호작용들</a:t>
            </a:r>
          </a:p>
          <a:p>
            <a:pPr marL="0" indent="0">
              <a:buNone/>
              <a:defRPr/>
            </a:pPr>
            <a:endParaRPr lang="ko-KR" altLang="en-US" dirty="0"/>
          </a:p>
          <a:p>
            <a:pPr marL="0" indent="0">
              <a:buNone/>
              <a:defRPr/>
            </a:pPr>
            <a:r>
              <a:rPr lang="en-US" altLang="ko-KR" dirty="0"/>
              <a:t>4.</a:t>
            </a:r>
            <a:r>
              <a:rPr lang="ko-KR" altLang="en-US" dirty="0"/>
              <a:t> 간단한 </a:t>
            </a:r>
            <a:r>
              <a:rPr lang="en-US" altLang="ko-KR" dirty="0"/>
              <a:t>UI</a:t>
            </a:r>
          </a:p>
          <a:p>
            <a:pPr marL="0" indent="0">
              <a:buNone/>
              <a:defRPr/>
            </a:pPr>
            <a:endParaRPr lang="ko-KR" altLang="en-US" dirty="0"/>
          </a:p>
          <a:p>
            <a:pPr marL="0" indent="0">
              <a:buNone/>
              <a:defRPr/>
            </a:pPr>
            <a:r>
              <a:rPr lang="en-US" altLang="ko-KR" dirty="0"/>
              <a:t>5.</a:t>
            </a:r>
            <a:r>
              <a:rPr lang="ko-KR" altLang="en-US" dirty="0"/>
              <a:t> 오브젝트와 상호작용</a:t>
            </a:r>
            <a:r>
              <a:rPr lang="en-US" altLang="ko-KR" dirty="0"/>
              <a:t>,</a:t>
            </a:r>
            <a:r>
              <a:rPr lang="ko-KR" altLang="en-US" dirty="0"/>
              <a:t> 물리법칙 적용</a:t>
            </a:r>
          </a:p>
          <a:p>
            <a:pPr marL="0" indent="0">
              <a:buNone/>
              <a:defRPr/>
            </a:pPr>
            <a:endParaRPr lang="ko-KR" altLang="en-US" dirty="0"/>
          </a:p>
          <a:p>
            <a:pPr marL="0" indent="0">
              <a:buNone/>
              <a:defRPr/>
            </a:pPr>
            <a:r>
              <a:rPr lang="en-US" altLang="ko-KR" dirty="0"/>
              <a:t>6.</a:t>
            </a:r>
            <a:r>
              <a:rPr lang="ko-KR" altLang="en-US" dirty="0"/>
              <a:t> 전투 화면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b="1"/>
              <a:t>UNITY</a:t>
            </a:r>
            <a:r>
              <a:rPr lang="ko-KR" altLang="en-US" b="1"/>
              <a:t>의 </a:t>
            </a:r>
            <a:r>
              <a:rPr lang="en-US" altLang="ko-KR" b="1"/>
              <a:t>Nav Mesh</a:t>
            </a:r>
            <a:r>
              <a:rPr lang="ko-KR" altLang="en-US" b="1"/>
              <a:t>로 </a:t>
            </a:r>
            <a:r>
              <a:rPr lang="en-US" altLang="ko-KR" b="1"/>
              <a:t>npc</a:t>
            </a:r>
            <a:r>
              <a:rPr lang="ko-KR" altLang="en-US" b="1"/>
              <a:t>의 움직임 구현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384036" y="2059165"/>
            <a:ext cx="5648882" cy="2739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58336" y="2132838"/>
            <a:ext cx="5729728" cy="2665996"/>
          </a:xfrm>
          <a:prstGeom prst="rect">
            <a:avLst/>
          </a:prstGeom>
        </p:spPr>
      </p:pic>
      <p:cxnSp>
        <p:nvCxnSpPr>
          <p:cNvPr id="13" name="직선 화살표 연결선 12"/>
          <p:cNvCxnSpPr/>
          <p:nvPr/>
        </p:nvCxnSpPr>
        <p:spPr>
          <a:xfrm>
            <a:off x="5409367" y="3429000"/>
            <a:ext cx="1373266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6"/>
          <p:cNvSpPr txBox="1"/>
          <p:nvPr/>
        </p:nvSpPr>
        <p:spPr>
          <a:xfrm>
            <a:off x="211176" y="5206454"/>
            <a:ext cx="11769648" cy="1462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000"/>
              <a:t>Nav Mesh</a:t>
            </a:r>
            <a:r>
              <a:rPr lang="ko-KR" altLang="en-US" sz="3000"/>
              <a:t>라는 </a:t>
            </a:r>
            <a:r>
              <a:rPr lang="en-US" altLang="ko-KR" sz="3000"/>
              <a:t>Unity</a:t>
            </a:r>
            <a:r>
              <a:rPr lang="ko-KR" altLang="en-US" sz="3000"/>
              <a:t> </a:t>
            </a:r>
            <a:r>
              <a:rPr lang="en-US" altLang="ko-KR" sz="3000"/>
              <a:t>AI</a:t>
            </a:r>
            <a:r>
              <a:rPr lang="ko-KR" altLang="en-US" sz="3000"/>
              <a:t>의 기능을 사용해서 </a:t>
            </a:r>
          </a:p>
          <a:p>
            <a:pPr lvl="0" algn="ctr">
              <a:defRPr/>
            </a:pPr>
            <a:r>
              <a:rPr lang="ko-KR" altLang="en-US" sz="3000"/>
              <a:t>적대적 </a:t>
            </a:r>
            <a:r>
              <a:rPr lang="en-US" altLang="ko-KR" sz="3000"/>
              <a:t>NPC</a:t>
            </a:r>
            <a:r>
              <a:rPr lang="ko-KR" altLang="en-US" sz="3000"/>
              <a:t>가 돌아다닐 수 있는 발판의 판정을 생성</a:t>
            </a:r>
          </a:p>
          <a:p>
            <a:pPr lvl="0" algn="ctr">
              <a:defRPr/>
            </a:pPr>
            <a:r>
              <a:rPr lang="ko-KR" altLang="en-US" sz="3000"/>
              <a:t>이후 간단한 스크립트로 애니메이션을 적용하며 걸어다닐 수 있음</a:t>
            </a:r>
            <a:endParaRPr lang="en-US" altLang="ko-KR" sz="30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동굴">
  <a:themeElements>
    <a:clrScheme name="동굴">
      <a:dk1>
        <a:srgbClr val="000000"/>
      </a:dk1>
      <a:lt1>
        <a:srgbClr val="ffffff"/>
      </a:lt1>
      <a:dk2>
        <a:srgbClr val="333333"/>
      </a:dk2>
      <a:lt2>
        <a:srgbClr val="daab00"/>
      </a:lt2>
      <a:accent1>
        <a:srgbClr val="49461b"/>
      </a:accent1>
      <a:accent2>
        <a:srgbClr val="a27f00"/>
      </a:accent2>
      <a:accent3>
        <a:srgbClr val="f9e03b"/>
      </a:accent3>
      <a:accent4>
        <a:srgbClr val="684100"/>
      </a:accent4>
      <a:accent5>
        <a:srgbClr val="ffae0d"/>
      </a:accent5>
      <a:accent6>
        <a:srgbClr val="8d8a00"/>
      </a:accent6>
      <a:hlink>
        <a:srgbClr val="0000ff"/>
      </a:hlink>
      <a:folHlink>
        <a:srgbClr val="800080"/>
      </a:folHlink>
    </a:clrScheme>
    <a:fontScheme name="동굴">
      <a:majorFont>
        <a:latin typeface="Tahoma"/>
        <a:ea typeface=""/>
        <a:cs typeface=""/>
        <a:font script="Jpan" typeface="MS PGothic"/>
        <a:font script="Hang" typeface="HY태백B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Tahoma"/>
        <a:ea typeface=""/>
        <a:cs typeface="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동굴">
      <a:fillStyleLst>
        <a:solidFill>
          <a:schemeClr val="phClr"/>
        </a:solidFill>
        <a:gradFill rotWithShape="1">
          <a:gsLst>
            <a:gs pos="0">
              <a:schemeClr val="phClr">
                <a:alpha val="90000"/>
              </a:schemeClr>
            </a:gs>
            <a:gs pos="100000">
              <a:schemeClr val="phClr"/>
            </a:gs>
          </a:gsLst>
          <a:lin ang="5400000" scaled="0"/>
        </a:gra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</a:fillStyleLst>
      <a:lnStyleLst>
        <a:ln w="25400" cap="flat" cmpd="sng" algn="ctr">
          <a:solidFill>
            <a:schemeClr val="phClr">
              <a:tint val="40000"/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>
              <a:tint val="80000"/>
              <a:hueMod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Times New Roman"/>
      </a:majorFont>
      <a:minorFont>
        <a:latin typeface="함초롬돋움"/>
        <a:ea typeface="함초롬돋움"/>
        <a:cs typeface="Times New Roman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171</ep:Words>
  <ep:PresentationFormat>와이드스크린</ep:PresentationFormat>
  <ep:Paragraphs>44</ep:Paragraphs>
  <ep:Slides>13</ep:Slides>
  <ep:Notes>5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ep:HeadingPairs>
  <ep:TitlesOfParts>
    <vt:vector size="14" baseType="lpstr">
      <vt:lpstr>동굴</vt:lpstr>
      <vt:lpstr>3조 6301</vt:lpstr>
      <vt:lpstr>목차</vt:lpstr>
      <vt:lpstr>프로젝트 개요</vt:lpstr>
      <vt:lpstr>2인 “협동게임”을 선정한 이유</vt:lpstr>
      <vt:lpstr>프로젝트의 기대효과</vt:lpstr>
      <vt:lpstr>프로젝트 특징과 목표</vt:lpstr>
      <vt:lpstr>사용한 툴</vt:lpstr>
      <vt:lpstr>Unity로 구현한 기능</vt:lpstr>
      <vt:lpstr>UNITY의 Nav Mesh로 npc의 움직임 구현</vt:lpstr>
      <vt:lpstr>간단한 UI</vt:lpstr>
      <vt:lpstr>Firebase로 구현한 기능 소개</vt:lpstr>
      <vt:lpstr>시연영상 링크</vt:lpstr>
      <vt:lpstr>QnA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2025-04-01T11:51:42.000</dcterms:created>
  <dc:creator>jaewo</dc:creator>
  <cp:lastModifiedBy>a0102</cp:lastModifiedBy>
  <dcterms:modified xsi:type="dcterms:W3CDTF">2025-06-10T17:27:32.635</dcterms:modified>
  <cp:revision>56</cp:revision>
  <dc:title>6301</dc:title>
  <cp:version>1000.0000.01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